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353" r:id="rId2"/>
    <p:sldId id="354" r:id="rId3"/>
    <p:sldId id="356" r:id="rId4"/>
    <p:sldId id="355" r:id="rId5"/>
    <p:sldId id="357" r:id="rId6"/>
    <p:sldId id="359" r:id="rId7"/>
    <p:sldId id="358" r:id="rId8"/>
    <p:sldId id="419" r:id="rId9"/>
    <p:sldId id="440" r:id="rId10"/>
    <p:sldId id="421" r:id="rId11"/>
    <p:sldId id="397" r:id="rId12"/>
    <p:sldId id="362" r:id="rId13"/>
    <p:sldId id="363" r:id="rId14"/>
    <p:sldId id="399" r:id="rId15"/>
    <p:sldId id="441" r:id="rId16"/>
    <p:sldId id="376" r:id="rId17"/>
    <p:sldId id="377" r:id="rId18"/>
    <p:sldId id="378" r:id="rId19"/>
    <p:sldId id="379" r:id="rId20"/>
    <p:sldId id="380" r:id="rId21"/>
    <p:sldId id="381" r:id="rId22"/>
    <p:sldId id="407" r:id="rId23"/>
    <p:sldId id="444" r:id="rId24"/>
    <p:sldId id="433" r:id="rId25"/>
    <p:sldId id="402" r:id="rId26"/>
    <p:sldId id="431" r:id="rId27"/>
    <p:sldId id="384" r:id="rId28"/>
    <p:sldId id="385" r:id="rId29"/>
    <p:sldId id="405" r:id="rId30"/>
    <p:sldId id="432" r:id="rId31"/>
    <p:sldId id="386" r:id="rId32"/>
    <p:sldId id="445" r:id="rId33"/>
    <p:sldId id="388" r:id="rId34"/>
    <p:sldId id="389" r:id="rId35"/>
    <p:sldId id="390" r:id="rId36"/>
    <p:sldId id="446" r:id="rId37"/>
    <p:sldId id="391" r:id="rId38"/>
    <p:sldId id="392" r:id="rId39"/>
    <p:sldId id="393" r:id="rId40"/>
    <p:sldId id="427" r:id="rId4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356"/>
            <p14:sldId id="355"/>
            <p14:sldId id="357"/>
            <p14:sldId id="359"/>
            <p14:sldId id="358"/>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07"/>
            <p14:sldId id="444"/>
            <p14:sldId id="433"/>
            <p14:sldId id="402"/>
            <p14:sldId id="431"/>
            <p14:sldId id="384"/>
            <p14:sldId id="385"/>
            <p14:sldId id="405"/>
            <p14:sldId id="432"/>
            <p14:sldId id="386"/>
            <p14:sldId id="445"/>
            <p14:sldId id="388"/>
            <p14:sldId id="389"/>
            <p14:sldId id="390"/>
            <p14:sldId id="446"/>
            <p14:sldId id="391"/>
            <p14:sldId id="392"/>
            <p14:sldId id="393"/>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55"/>
    <p:restoredTop sz="86409"/>
  </p:normalViewPr>
  <p:slideViewPr>
    <p:cSldViewPr snapToGrid="0" snapToObjects="1">
      <p:cViewPr varScale="1">
        <p:scale>
          <a:sx n="82" d="100"/>
          <a:sy n="82" d="100"/>
        </p:scale>
        <p:origin x="184" y="288"/>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4DD5F4D-18D9-D049-9D8E-41C6908DC61E}" type="presOf" srcId="{18EB4A1D-F0E9-AB4D-9F22-3CDF83F94B22}" destId="{D727CDD3-6DF2-6544-8C9E-9321E17C8D47}" srcOrd="0" destOrd="0" presId="urn:microsoft.com/office/officeart/2005/8/layout/hierarchy1"/>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C45B9F0E-E2BB-7B41-8C50-0F4C373A279B}" type="presOf" srcId="{B39ECE9D-D366-C14B-BE7F-6FF5397592C5}" destId="{E274216E-1469-5D4C-BEBE-83F37022F60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A87CDC91-083B-6F43-9801-0951590CB772}" type="presParOf" srcId="{7099D795-C012-4A49-9F83-D01218D4A1B3}" destId="{D727CDD3-6DF2-6544-8C9E-9321E17C8D47}" srcOrd="2" destOrd="0" presId="urn:microsoft.com/office/officeart/2005/8/layout/hierarchy1"/>
    <dgm:cxn modelId="{1F7DBFDE-6947-8E42-A578-4ABD9C7CF017}" type="presParOf" srcId="{7099D795-C012-4A49-9F83-D01218D4A1B3}" destId="{A0FD5FC5-DF62-F642-BB08-046CA7A6346E}" srcOrd="3" destOrd="0" presId="urn:microsoft.com/office/officeart/2005/8/layout/hierarchy1"/>
    <dgm:cxn modelId="{032F007B-3DF8-3F44-B12E-A33E4F0FBF71}" type="presParOf" srcId="{A0FD5FC5-DF62-F642-BB08-046CA7A6346E}" destId="{6B346693-F959-D040-AC49-6090D78FFB28}" srcOrd="0" destOrd="0" presId="urn:microsoft.com/office/officeart/2005/8/layout/hierarchy1"/>
    <dgm:cxn modelId="{C1A6F6E3-2D62-9849-BF7D-FDE6A9A99B9F}" type="presParOf" srcId="{6B346693-F959-D040-AC49-6090D78FFB28}" destId="{6F31345C-69BC-4E45-A5D1-C6232E0C49AB}" srcOrd="0" destOrd="0" presId="urn:microsoft.com/office/officeart/2005/8/layout/hierarchy1"/>
    <dgm:cxn modelId="{9ACB2298-3FA2-8B47-84C5-45240FC2CA21}" type="presParOf" srcId="{6B346693-F959-D040-AC49-6090D78FFB28}" destId="{E274216E-1469-5D4C-BEBE-83F37022F60E}" srcOrd="1" destOrd="0" presId="urn:microsoft.com/office/officeart/2005/8/layout/hierarchy1"/>
    <dgm:cxn modelId="{9E4F597A-7814-704E-A4E7-61AC80C93356}" type="presParOf" srcId="{A0FD5FC5-DF62-F642-BB08-046CA7A6346E}" destId="{151445ED-15E1-A74E-9B7C-9BD88A362108}" srcOrd="1" destOrd="0" presId="urn:microsoft.com/office/officeart/2005/8/layout/hierarchy1"/>
    <dgm:cxn modelId="{F7AFADC1-0F8E-424C-90D6-355D9167EA62}" type="presParOf" srcId="{7099D795-C012-4A49-9F83-D01218D4A1B3}" destId="{48DDC07A-8850-F846-9858-08CC62A9E024}" srcOrd="4" destOrd="0" presId="urn:microsoft.com/office/officeart/2005/8/layout/hierarchy1"/>
    <dgm:cxn modelId="{63E305E2-98B3-C34D-B07E-E1CAC8B967BE}" type="presParOf" srcId="{7099D795-C012-4A49-9F83-D01218D4A1B3}" destId="{17F620FB-BB5B-FE45-BF86-C1ADEEFAE42A}" srcOrd="5"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062A81C-A698-6C41-BFC5-183915965C16}" type="presOf" srcId="{739843C2-1205-8947-A10D-693A73A80382}" destId="{D5313FD4-D7D4-7A45-AADB-665DBE19C843}" srcOrd="0" destOrd="0" presId="urn:microsoft.com/office/officeart/2005/8/layout/hierarchy1"/>
    <dgm:cxn modelId="{F7AAAD67-0370-7F4D-84C2-E0ED9A9DE479}" type="presOf" srcId="{16611E94-E813-EF4B-A72E-2A713458BDD8}" destId="{90709758-67C6-F741-A244-E4A48F8590FD}"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7AF7B6A5-AF84-9845-B7B3-30BED06B6113}" type="presOf" srcId="{FDE5276D-A341-0440-AFFB-0FF31A494436}" destId="{41D01198-0532-4547-BF61-28DF60A7274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8CE7069-0051-934D-A0FF-8E76E49F48CF}" type="presOf" srcId="{884385BB-DF63-254A-BC7B-DE1D7DF3B435}" destId="{1D795A4A-0259-6C4D-AEF3-8233477576CE}"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8C158B6E-9B88-BE40-B6AC-29EB4E952FD1}" srcId="{884385BB-DF63-254A-BC7B-DE1D7DF3B435}" destId="{0EE5E5C6-98F2-FF46-B8A6-B8A2DB2FB263}" srcOrd="1" destOrd="0" parTransId="{FDE5276D-A341-0440-AFFB-0FF31A494436}" sibTransId="{9077B0AB-AED0-3941-A061-2DEEA00C581A}"/>
    <dgm:cxn modelId="{4EC21200-9002-7843-B1CD-364BAD033978}" type="presOf" srcId="{6B2C7B10-2486-2749-824E-4ECF63F188E7}" destId="{5E6F8342-0C42-CB49-AB86-9C2409CD562A}"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9EF0EFDC-D782-524E-A2A1-964988D4ACA6}" type="presOf" srcId="{75291EA0-FDC9-A84C-8E81-8D8ECD2C41A6}" destId="{6EA24521-7529-2B49-8F59-324D62183B0B}"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B4E2A3BB-4788-6544-A7C3-63D3E7A1E6A6}" type="presOf" srcId="{610D2A57-BC58-4E45-8CC9-065A178C4609}" destId="{E1094566-3EAF-EA4C-84AA-5819C9756AC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D27C5761-B0BA-3D45-B831-177BA298801A}" type="presOf" srcId="{652E7BF3-F793-7C4E-BA7A-F672B9D9A9F5}" destId="{C1280613-E2A2-CF47-9BE0-F74C40B0E987}"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9726A0FC-3897-3F4A-8DB4-CF08560D767F}" type="presOf" srcId="{7BABA94F-3B88-5845-BE88-1043EEE9DDE1}" destId="{86CD1AAC-1201-B945-A0F5-9B1D4E17B982}" srcOrd="0" destOrd="0" presId="urn:microsoft.com/office/officeart/2005/8/layout/hierarchy1"/>
    <dgm:cxn modelId="{D869D51D-AB63-F046-9E78-C756CE127924}" type="presOf" srcId="{F5804185-AEA8-0C45-8308-5BFE90C0261F}" destId="{0C786DCD-5F36-7F46-81F5-557AAE0D4D84}"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35DE2044-5F83-8E4C-B362-05282ED91EF9}" type="presOf" srcId="{1DE0C72F-044E-5B43-97BF-EB100DF75DDC}" destId="{4EBD9872-CBBB-1D4D-818A-2EBC726A5CF3}" srcOrd="0" destOrd="0" presId="urn:microsoft.com/office/officeart/2005/8/layout/hierarchy1"/>
    <dgm:cxn modelId="{40DC102A-85BC-AA4E-8F94-028DF8D3A766}" type="presOf" srcId="{C9BEED41-111A-264A-984E-EEE6474C202A}" destId="{4F04B79D-2E61-E444-A584-29E608087AEA}" srcOrd="0" destOrd="0" presId="urn:microsoft.com/office/officeart/2005/8/layout/hierarchy1"/>
    <dgm:cxn modelId="{346BBDFB-B2F9-0149-A0A9-DDFD262578A6}" type="presOf" srcId="{5BE74CE3-AC9D-404C-AB8C-688C58CBE2B0}" destId="{E7AAC2C1-C051-8746-95D9-DD64A6ADE916}"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E326ADEF-03E1-354C-A978-5A2D1AE8BC85}" type="presOf" srcId="{30AC8B80-5DA3-F341-85E9-25000439D5C8}" destId="{5E689400-6392-C34C-9EE3-2BE7052EE8BD}"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115357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7</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8</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39</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卓央</a:t>
            </a:r>
            <a:endParaRPr lang="en-US" altLang="ja-JP" dirty="0" smtClean="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Nexus</a:t>
            </a:r>
            <a:r>
              <a:rPr lang="ja-JP" altLang="en-US" sz="3600" dirty="0"/>
              <a:t>統合チームのプロダクトオーナー</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（３ではなく）１人以上</a:t>
            </a:r>
            <a:endParaRPr kumimoji="1" lang="en-US" altLang="ja-JP" dirty="0" smtClean="0"/>
          </a:p>
          <a:p>
            <a:r>
              <a:rPr kumimoji="1" lang="ja-JP" altLang="en-US" dirty="0" smtClean="0"/>
              <a:t>統合チームは、プラクティスやツール、システムエンジニアリングに精通したプロで構成される。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イベント概要</a:t>
            </a:r>
            <a:endParaRPr kumimoji="1" lang="ja-JP" altLang="en-US" dirty="0"/>
          </a:p>
        </p:txBody>
      </p:sp>
      <p:sp>
        <p:nvSpPr>
          <p:cNvPr id="3" name="コンテンツ プレースホルダー 2"/>
          <p:cNvSpPr>
            <a:spLocks noGrp="1"/>
          </p:cNvSpPr>
          <p:nvPr>
            <p:ph idx="1"/>
          </p:nvPr>
        </p:nvSpPr>
        <p:spPr>
          <a:xfrm>
            <a:off x="237509" y="1132114"/>
            <a:ext cx="8652159" cy="5451566"/>
          </a:xfrm>
        </p:spPr>
        <p:txBody>
          <a:bodyPr/>
          <a:lstStyle/>
          <a:p>
            <a:r>
              <a:rPr lang="en-US" altLang="ja-JP" dirty="0" smtClean="0"/>
              <a:t>Nexus</a:t>
            </a:r>
            <a:r>
              <a:rPr lang="ja-JP" altLang="en-US" dirty="0" smtClean="0"/>
              <a:t>スプリントプランニング</a:t>
            </a:r>
            <a:endParaRPr lang="en-US" altLang="ja-JP" dirty="0" smtClean="0"/>
          </a:p>
          <a:p>
            <a:r>
              <a:rPr lang="en-US" altLang="ja-JP" dirty="0" smtClean="0"/>
              <a:t>Nexus</a:t>
            </a:r>
            <a:r>
              <a:rPr lang="ja-JP" altLang="en-US" dirty="0" smtClean="0"/>
              <a:t>デイリースクラム</a:t>
            </a:r>
            <a:endParaRPr lang="en-US" altLang="ja-JP" dirty="0" smtClean="0"/>
          </a:p>
          <a:p>
            <a:r>
              <a:rPr lang="en-US" altLang="ja-JP" dirty="0" smtClean="0"/>
              <a:t>Nexus</a:t>
            </a:r>
            <a:r>
              <a:rPr lang="ja-JP" altLang="en-US" dirty="0" smtClean="0"/>
              <a:t>スプリントレビュー</a:t>
            </a:r>
            <a:endParaRPr kumimoji="1" lang="en-US" altLang="ja-JP" dirty="0" smtClean="0"/>
          </a:p>
          <a:p>
            <a:r>
              <a:rPr kumimoji="1" lang="en-US" altLang="ja-JP" dirty="0" smtClean="0"/>
              <a:t>Nexus</a:t>
            </a:r>
            <a:r>
              <a:rPr kumimoji="1" lang="ja-JP" altLang="en-US" dirty="0" smtClean="0"/>
              <a:t>スプリントレトロスペクティブ</a:t>
            </a:r>
            <a:endParaRPr lang="en-US" altLang="ja-JP" dirty="0"/>
          </a:p>
          <a:p>
            <a:r>
              <a:rPr lang="ja-JP" altLang="en-US" smtClean="0"/>
              <a:t>リファインメント</a:t>
            </a:r>
            <a:endParaRPr lang="en-US" altLang="ja-JP" dirty="0" smtClean="0"/>
          </a:p>
        </p:txBody>
      </p:sp>
    </p:spTree>
    <p:extLst>
      <p:ext uri="{BB962C8B-B14F-4D97-AF65-F5344CB8AC3E}">
        <p14:creationId xmlns:p14="http://schemas.microsoft.com/office/powerpoint/2010/main" val="6566638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dirty="0" smtClean="0"/>
              <a:t>Nexus</a:t>
            </a:r>
            <a:r>
              <a:rPr kumimoji="1" lang="ja-JP" altLang="en-US" dirty="0" smtClean="0"/>
              <a:t>スプリントプランニング</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en-US" altLang="ja-JP" dirty="0"/>
          </a:p>
          <a:p>
            <a:pPr rtl="0" eaLnBrk="1" fontAlgn="base" hangingPunct="1"/>
            <a:endParaRPr lang="en-US" altLang="ja-JP" sz="3200" dirty="0" smtClean="0"/>
          </a:p>
          <a:p>
            <a:pPr rtl="0" eaLnBrk="1" fontAlgn="base" hangingPunct="1"/>
            <a:endParaRPr lang="ja-JP" altLang="en-US" sz="3200" dirty="0" smtClean="0">
              <a:effectLst/>
            </a:endParaRPr>
          </a:p>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lang="ja-JP" altLang="en-US" sz="3200" dirty="0" smtClean="0">
              <a:effectLst/>
            </a:endParaRPr>
          </a:p>
          <a:p>
            <a:endParaRPr kumimoji="1" lang="ja-JP" altLang="en-US" sz="3200" dirty="0"/>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077829"/>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sp>
        <p:nvSpPr>
          <p:cNvPr id="3" name="コンテンツ プレースホルダー 2"/>
          <p:cNvSpPr>
            <a:spLocks noGrp="1"/>
          </p:cNvSpPr>
          <p:nvPr>
            <p:ph idx="1"/>
          </p:nvPr>
        </p:nvSpPr>
        <p:spPr>
          <a:xfrm>
            <a:off x="237509" y="1411705"/>
            <a:ext cx="8652159" cy="5171974"/>
          </a:xfrm>
        </p:spPr>
        <p:txBody>
          <a:bodyPr>
            <a:normAutofit fontScale="92500" lnSpcReduction="10000"/>
          </a:bodyPr>
          <a:lstStyle/>
          <a:p>
            <a:pPr marL="523875" indent="-523875">
              <a:buFont typeface="+mj-lt"/>
              <a:buAutoNum type="arabicPeriod"/>
            </a:pPr>
            <a:r>
              <a:rPr lang="ja-JP" altLang="en-US" dirty="0" smtClean="0"/>
              <a:t>各スクラムチーム</a:t>
            </a:r>
            <a:r>
              <a:rPr lang="ja-JP" altLang="en-US" dirty="0"/>
              <a:t>の代表者が作業の順番を確認・調整する</a:t>
            </a:r>
            <a:r>
              <a:rPr lang="ja-JP" altLang="en-US" dirty="0" smtClean="0"/>
              <a:t>。</a:t>
            </a:r>
            <a:endParaRPr lang="en-US" altLang="ja-JP" dirty="0" smtClean="0"/>
          </a:p>
          <a:p>
            <a:pPr marL="523875" indent="-523875">
              <a:buFont typeface="+mj-lt"/>
              <a:buAutoNum type="arabicPeriod"/>
            </a:pPr>
            <a:r>
              <a:rPr lang="en-US" altLang="ja-JP" dirty="0" smtClean="0"/>
              <a:t>Nexus</a:t>
            </a:r>
            <a:r>
              <a:rPr lang="ja-JP" altLang="en-US" dirty="0" smtClean="0"/>
              <a:t>ゴール</a:t>
            </a:r>
            <a:r>
              <a:rPr lang="ja-JP" altLang="en-US" dirty="0"/>
              <a:t>を作成する。</a:t>
            </a:r>
            <a:endParaRPr lang="en-US" altLang="ja-JP" dirty="0"/>
          </a:p>
          <a:p>
            <a:pPr marL="523875" indent="-523875">
              <a:buFont typeface="+mj-lt"/>
              <a:buAutoNum type="arabicPeriod"/>
            </a:pPr>
            <a:r>
              <a:rPr lang="ja-JP" altLang="en-US" dirty="0" smtClean="0"/>
              <a:t>各スクラムチームでスプリントプランニングを実施する。</a:t>
            </a:r>
            <a:endParaRPr lang="en-US" altLang="ja-JP" dirty="0" smtClean="0"/>
          </a:p>
          <a:p>
            <a:pPr lvl="1"/>
            <a:r>
              <a:rPr kumimoji="1" lang="ja-JP" altLang="en-US" dirty="0" smtClean="0"/>
              <a:t>他のチームと情報交換する。</a:t>
            </a:r>
            <a:endParaRPr lang="en-US" altLang="ja-JP" dirty="0"/>
          </a:p>
          <a:p>
            <a:pPr lvl="1"/>
            <a:r>
              <a:rPr lang="ja-JP" altLang="en-US" dirty="0" smtClean="0"/>
              <a:t>同じ</a:t>
            </a:r>
            <a:r>
              <a:rPr lang="ja-JP" altLang="en-US" dirty="0"/>
              <a:t>場所で実施すると新しく発見した依存関係が共有できる</a:t>
            </a:r>
            <a:r>
              <a:rPr lang="ja-JP" altLang="en-US" dirty="0" smtClean="0"/>
              <a:t>。</a:t>
            </a:r>
            <a:endParaRPr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ゴール、各チームのスプリントゴール、スプリントバックログ</a:t>
            </a:r>
            <a:endParaRPr kumimoji="1" lang="en-US" altLang="ja-JP" dirty="0" smtClean="0"/>
          </a:p>
        </p:txBody>
      </p:sp>
    </p:spTree>
    <p:extLst>
      <p:ext uri="{BB962C8B-B14F-4D97-AF65-F5344CB8AC3E}">
        <p14:creationId xmlns:p14="http://schemas.microsoft.com/office/powerpoint/2010/main" val="204399931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各スクラムチームの代表者が毎日集まる。</a:t>
            </a:r>
            <a:endParaRPr kumimoji="1" lang="en-US" altLang="ja-JP" sz="3200" dirty="0" smtClean="0">
              <a:solidFill>
                <a:schemeClr val="tx1"/>
              </a:solidFill>
              <a:effectLst/>
              <a:sym typeface="ヒラギノ角ゴ Pro W3" charset="0"/>
            </a:endParaRPr>
          </a:p>
          <a:p>
            <a:pPr rtl="0" eaLnBrk="1" fontAlgn="base" hangingPunct="1"/>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問題があればスクラムチームのデイリースクラムに伝えられる。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pPr marL="498150" indent="-514350">
              <a:buFont typeface="+mj-lt"/>
              <a:buAutoNum type="arabicPeriod"/>
            </a:pPr>
            <a:r>
              <a:rPr lang="en-US" altLang="ja-JP" sz="3200" dirty="0" smtClean="0"/>
              <a:t>Nexus</a:t>
            </a:r>
            <a:r>
              <a:rPr lang="ja-JP" altLang="en-US" sz="3200" dirty="0"/>
              <a:t>デイリースクラム</a:t>
            </a:r>
            <a:r>
              <a:rPr lang="ja-JP" altLang="en-US" sz="3200" dirty="0" smtClean="0"/>
              <a:t>３つの質問</a:t>
            </a:r>
            <a:endParaRPr lang="en-US" altLang="ja-JP" sz="3200" dirty="0" smtClean="0"/>
          </a:p>
          <a:p>
            <a:pPr marL="914400" lvl="1" indent="-457200">
              <a:buFont typeface="Wingdings" charset="2"/>
              <a:buChar char="ü"/>
            </a:pPr>
            <a:r>
              <a:rPr kumimoji="1" lang="ja-JP" altLang="en-US" sz="2800" dirty="0" smtClean="0"/>
              <a:t>昨日の作業はうまく統合されたか？うまく統合されていなければ、それはなぜか？</a:t>
            </a:r>
            <a:endParaRPr kumimoji="1" lang="en-US" altLang="ja-JP" sz="2800" dirty="0" smtClean="0"/>
          </a:p>
          <a:p>
            <a:pPr marL="914400" lvl="1" indent="-457200">
              <a:buFont typeface="Wingdings" charset="2"/>
              <a:buChar char="ü"/>
            </a:pPr>
            <a:r>
              <a:rPr lang="ja-JP" altLang="en-US" sz="2800" dirty="0" smtClean="0"/>
              <a:t>新たに特定された依存関係は何か？</a:t>
            </a:r>
            <a:endParaRPr lang="en-US" altLang="ja-JP" sz="2800" dirty="0" smtClean="0"/>
          </a:p>
          <a:p>
            <a:pPr marL="914400" lvl="1" indent="-457200">
              <a:buFont typeface="Wingdings" charset="2"/>
              <a:buChar char="ü"/>
            </a:pPr>
            <a:r>
              <a:rPr kumimoji="1" lang="en-US" altLang="ja-JP" sz="2800" dirty="0" smtClean="0"/>
              <a:t>Nexus</a:t>
            </a:r>
            <a:r>
              <a:rPr kumimoji="1" lang="ja-JP" altLang="en-US" sz="2800" dirty="0" smtClean="0"/>
              <a:t>のチーム間で共有が必要な情報は何か？</a:t>
            </a:r>
            <a:endParaRPr kumimoji="1" lang="en-US" altLang="ja-JP" sz="2800" dirty="0" smtClean="0"/>
          </a:p>
          <a:p>
            <a:pPr marL="498150" indent="-514350">
              <a:buFont typeface="+mj-lt"/>
              <a:buAutoNum type="arabicPeriod"/>
            </a:pPr>
            <a:r>
              <a:rPr lang="ja-JP" altLang="en-US" sz="3200" dirty="0" smtClean="0"/>
              <a:t>各チームのデイリースクラム</a:t>
            </a:r>
            <a:endParaRPr lang="en-US" altLang="ja-JP" sz="3200" dirty="0" smtClean="0"/>
          </a:p>
          <a:p>
            <a:pPr lvl="1">
              <a:buFont typeface="Wingdings" charset="2"/>
              <a:buChar char="ü"/>
            </a:pPr>
            <a:r>
              <a:rPr kumimoji="1" lang="en-US" altLang="ja-JP" sz="2800" dirty="0" smtClean="0"/>
              <a:t>Nexus</a:t>
            </a:r>
            <a:r>
              <a:rPr kumimoji="1" lang="ja-JP" altLang="en-US" sz="2800" dirty="0" smtClean="0"/>
              <a:t>デイリースクラムで特定された作業を計画する</a:t>
            </a:r>
            <a:endParaRPr kumimoji="1" lang="ja-JP" altLang="en-US" sz="2800" dirty="0"/>
          </a:p>
        </p:txBody>
      </p:sp>
    </p:spTree>
    <p:extLst>
      <p:ext uri="{BB962C8B-B14F-4D97-AF65-F5344CB8AC3E}">
        <p14:creationId xmlns:p14="http://schemas.microsoft.com/office/powerpoint/2010/main" val="72646707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kumimoji="1" lang="ja-JP" altLang="en-US" dirty="0" smtClean="0"/>
              <a:t>各チームのスプリントレビューは置き換えられる。</a:t>
            </a:r>
            <a:endParaRPr kumimoji="1" lang="en-US" altLang="ja-JP" dirty="0" smtClean="0"/>
          </a:p>
          <a:p>
            <a:endParaRPr kumimoji="1" lang="en-US" altLang="ja-JP" dirty="0" smtClean="0"/>
          </a:p>
          <a:p>
            <a:endParaRPr lang="en-US" altLang="ja-JP" dirty="0"/>
          </a:p>
          <a:p>
            <a:endParaRPr kumimoji="1" lang="en-US" altLang="ja-JP" dirty="0" smtClean="0"/>
          </a:p>
          <a:p>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
        <p:nvSpPr>
          <p:cNvPr id="5" name="フリーフォーム 4"/>
          <p:cNvSpPr/>
          <p:nvPr/>
        </p:nvSpPr>
        <p:spPr bwMode="auto">
          <a:xfrm>
            <a:off x="492260" y="222215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149039" y="229907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203975" y="166837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675407" y="274158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322433" y="304414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650956" y="217743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135940" y="271625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765452" y="279768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956421" y="194614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0" y="1227550"/>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614812" y="170272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582550" y="169004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1814871" y="236310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975287798"/>
              </p:ext>
            </p:extLst>
          </p:nvPr>
        </p:nvGraphicFramePr>
        <p:xfrm>
          <a:off x="181156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Tree>
    <p:extLst>
      <p:ext uri="{BB962C8B-B14F-4D97-AF65-F5344CB8AC3E}">
        <p14:creationId xmlns:p14="http://schemas.microsoft.com/office/powerpoint/2010/main" val="12253838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スクラムチームの代表者が集まり、共通の課題を特定する。</a:t>
            </a:r>
            <a:endParaRPr lang="en-US" altLang="ja-JP" dirty="0"/>
          </a:p>
          <a:p>
            <a:endParaRPr lang="en-US" altLang="ja-JP" dirty="0" smtClean="0"/>
          </a:p>
          <a:p>
            <a:r>
              <a:rPr kumimoji="1" lang="ja-JP" altLang="en-US" dirty="0" smtClean="0"/>
              <a:t>スクラムチーム個別のレトロスペクティブを実施する。</a:t>
            </a:r>
            <a:endParaRPr kumimoji="1" lang="en-US" altLang="ja-JP" dirty="0" smtClean="0"/>
          </a:p>
          <a:p>
            <a:endParaRPr kumimoji="1" lang="en-US" altLang="ja-JP" dirty="0" smtClean="0"/>
          </a:p>
          <a:p>
            <a:r>
              <a:rPr lang="ja-JP" altLang="en-US" dirty="0" smtClean="0"/>
              <a:t>代表者が集まり必要なアクションの見える化、追跡について合意する。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1759736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a:bodyPr>
          <a:lstStyle/>
          <a:p>
            <a:pPr marL="503012" indent="-514350">
              <a:buFont typeface="+mj-lt"/>
              <a:buAutoNum type="arabicPeriod"/>
            </a:pPr>
            <a:r>
              <a:rPr lang="ja-JP" altLang="en-US" dirty="0" smtClean="0"/>
              <a:t>十分</a:t>
            </a:r>
            <a:r>
              <a:rPr lang="ja-JP" altLang="en-US" dirty="0"/>
              <a:t>に詳細</a:t>
            </a:r>
            <a:r>
              <a:rPr lang="ja-JP" altLang="en-US" dirty="0" smtClean="0"/>
              <a:t>になるまで分解する。</a:t>
            </a:r>
            <a:endParaRPr lang="en-US" altLang="ja-JP" dirty="0" smtClean="0"/>
          </a:p>
          <a:p>
            <a:pPr marL="577850" lvl="1" indent="-260350"/>
            <a:r>
              <a:rPr lang="ja-JP" altLang="en-US" dirty="0" smtClean="0"/>
              <a:t>担当するチームを予測するために必要になる。 </a:t>
            </a:r>
            <a:endParaRPr lang="en-US" altLang="ja-JP" dirty="0"/>
          </a:p>
          <a:p>
            <a:pPr marL="577850" lvl="1" indent="-260350"/>
            <a:endParaRPr lang="en-US" altLang="ja-JP" dirty="0"/>
          </a:p>
          <a:p>
            <a:pPr marL="503012" indent="-514350">
              <a:buFont typeface="+mj-lt"/>
              <a:buAutoNum type="arabicPeriod"/>
            </a:pPr>
            <a:r>
              <a:rPr lang="ja-JP" altLang="en-US" dirty="0" smtClean="0"/>
              <a:t>依存</a:t>
            </a:r>
            <a:r>
              <a:rPr lang="ja-JP" altLang="en-US" dirty="0"/>
              <a:t>関係を特定</a:t>
            </a:r>
            <a:r>
              <a:rPr lang="ja-JP" altLang="en-US" dirty="0" smtClean="0"/>
              <a:t>して見える</a:t>
            </a:r>
            <a:r>
              <a:rPr lang="ja-JP" altLang="en-US" dirty="0"/>
              <a:t>化する。</a:t>
            </a:r>
            <a:endParaRPr lang="en-US" altLang="ja-JP" sz="4000" dirty="0"/>
          </a:p>
          <a:p>
            <a:pPr lvl="1"/>
            <a:r>
              <a:rPr lang="ja-JP" altLang="en-US" dirty="0" smtClean="0"/>
              <a:t>作業順番</a:t>
            </a:r>
            <a:r>
              <a:rPr lang="ja-JP" altLang="en-US" dirty="0"/>
              <a:t>や割り当てを見直し、</a:t>
            </a:r>
            <a:r>
              <a:rPr lang="ja-JP" altLang="en-US" dirty="0" smtClean="0"/>
              <a:t>チーム間の依存</a:t>
            </a:r>
            <a:r>
              <a:rPr lang="ja-JP" altLang="en-US" dirty="0"/>
              <a:t>関係を最小化するために、</a:t>
            </a:r>
            <a:r>
              <a:rPr lang="ja-JP" altLang="en-US" dirty="0" smtClean="0"/>
              <a:t>これらの情報</a:t>
            </a:r>
            <a:r>
              <a:rPr lang="ja-JP" altLang="en-US" dirty="0"/>
              <a:t>が必要となる。 </a:t>
            </a:r>
          </a:p>
          <a:p>
            <a:pPr lvl="2"/>
            <a:endParaRPr lang="en-US" altLang="ja-JP" dirty="0"/>
          </a:p>
          <a:p>
            <a:pPr marL="750887" lvl="1" indent="-514350">
              <a:buFont typeface="+mj-lt"/>
              <a:buAutoNum type="arabicPeriod"/>
            </a:pPr>
            <a:endParaRPr lang="en-US" altLang="ja-JP" dirty="0"/>
          </a:p>
        </p:txBody>
      </p:sp>
    </p:spTree>
    <p:extLst>
      <p:ext uri="{BB962C8B-B14F-4D97-AF65-F5344CB8AC3E}">
        <p14:creationId xmlns:p14="http://schemas.microsoft.com/office/powerpoint/2010/main" val="160149441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バックログとスプリントゴール</a:t>
            </a:r>
            <a:endParaRPr kumimoji="1" lang="ja-JP" altLang="en-US" dirty="0"/>
          </a:p>
        </p:txBody>
      </p:sp>
      <p:graphicFrame>
        <p:nvGraphicFramePr>
          <p:cNvPr id="4" name="表 3"/>
          <p:cNvGraphicFramePr>
            <a:graphicFrameLocks noGrp="1"/>
          </p:cNvGraphicFramePr>
          <p:nvPr>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525">
                <a:tc>
                  <a:txBody>
                    <a:bodyPr/>
                    <a:lstStyle/>
                    <a:p>
                      <a:endParaRPr kumimoji="1" lang="ja-JP"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97205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endParaRPr kumimoji="1" lang="ja-JP" altLang="en-US" sz="4000" dirty="0"/>
          </a:p>
        </p:txBody>
      </p:sp>
    </p:spTree>
    <p:extLst>
      <p:ext uri="{BB962C8B-B14F-4D97-AF65-F5344CB8AC3E}">
        <p14:creationId xmlns:p14="http://schemas.microsoft.com/office/powerpoint/2010/main" val="17385546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8904197"/>
              </p:ext>
            </p:extLst>
          </p:nvPr>
        </p:nvGraphicFramePr>
        <p:xfrm>
          <a:off x="238126" y="2196709"/>
          <a:ext cx="8651874" cy="3521736"/>
        </p:xfrm>
        <a:graphic>
          <a:graphicData uri="http://schemas.openxmlformats.org/drawingml/2006/table">
            <a:tbl>
              <a:tblPr firstRow="1" bandRow="1">
                <a:tableStyleId>{D7AC3CCA-C797-4891-BE02-D94E43425B78}</a:tableStyleId>
              </a:tblPr>
              <a:tblGrid>
                <a:gridCol w="2883958"/>
                <a:gridCol w="2883958"/>
                <a:gridCol w="2883958"/>
              </a:tblGrid>
              <a:tr h="1901159">
                <a:tc>
                  <a:txBody>
                    <a:bodyPr/>
                    <a:lstStyle/>
                    <a:p>
                      <a:pPr algn="ctr"/>
                      <a:r>
                        <a:rPr kumimoji="1" lang="en-US" altLang="ja-JP" sz="3600" dirty="0" smtClean="0"/>
                        <a:t>D to D</a:t>
                      </a:r>
                    </a:p>
                    <a:p>
                      <a:pPr algn="ctr"/>
                      <a:r>
                        <a:rPr kumimoji="1" lang="ja-JP" altLang="en-US" sz="2400" kern="1200" dirty="0" smtClean="0"/>
                        <a:t>（</a:t>
                      </a:r>
                      <a:r>
                        <a:rPr kumimoji="1" lang="en-US" altLang="ja-JP" sz="2400" kern="1200" dirty="0" smtClean="0">
                          <a:solidFill>
                            <a:srgbClr val="FF0000"/>
                          </a:solidFill>
                        </a:rPr>
                        <a:t>Discover</a:t>
                      </a:r>
                      <a:r>
                        <a:rPr kumimoji="1" lang="en-US" altLang="ja-JP" sz="2400" kern="1200" dirty="0" smtClean="0"/>
                        <a:t> to </a:t>
                      </a:r>
                      <a:r>
                        <a:rPr kumimoji="1" lang="en-US" altLang="ja-JP" sz="2400" kern="1200" dirty="0" smtClean="0">
                          <a:solidFill>
                            <a:srgbClr val="0070C0"/>
                          </a:solidFill>
                        </a:rPr>
                        <a:t>Deliver</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DAD</a:t>
                      </a:r>
                    </a:p>
                    <a:p>
                      <a:pPr algn="ctr"/>
                      <a:r>
                        <a:rPr kumimoji="1" lang="ja-JP" altLang="en-US" sz="2400" kern="1200" dirty="0" smtClean="0"/>
                        <a:t>（</a:t>
                      </a:r>
                      <a:r>
                        <a:rPr kumimoji="1" lang="en-US" altLang="ja-JP" sz="2400" kern="1200" dirty="0" smtClean="0">
                          <a:solidFill>
                            <a:srgbClr val="FF0000"/>
                          </a:solidFill>
                        </a:rPr>
                        <a:t>Disciplined</a:t>
                      </a:r>
                      <a:r>
                        <a:rPr kumimoji="1" lang="en-US" altLang="ja-JP" sz="2400" kern="1200" dirty="0" smtClean="0"/>
                        <a:t> Agile </a:t>
                      </a:r>
                      <a:r>
                        <a:rPr kumimoji="1" lang="en-US" altLang="ja-JP" sz="2400" kern="1200" dirty="0" smtClean="0">
                          <a:solidFill>
                            <a:srgbClr val="0070C0"/>
                          </a:solidFill>
                        </a:rPr>
                        <a:t>Delivery</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XP</a:t>
                      </a:r>
                    </a:p>
                    <a:p>
                      <a:pPr algn="ctr"/>
                      <a:r>
                        <a:rPr kumimoji="1" lang="en-US" altLang="ja-JP" sz="2400" dirty="0" smtClean="0"/>
                        <a:t>(</a:t>
                      </a:r>
                      <a:r>
                        <a:rPr kumimoji="1" lang="en-US" altLang="ja-JP" sz="2400" dirty="0" err="1" smtClean="0"/>
                        <a:t>eXtreme</a:t>
                      </a:r>
                      <a:r>
                        <a:rPr kumimoji="1" lang="en-US" altLang="ja-JP" sz="2400" dirty="0" smtClean="0"/>
                        <a:t> </a:t>
                      </a:r>
                      <a:r>
                        <a:rPr kumimoji="1" lang="en-US" altLang="ja-JP" sz="2400" dirty="0" smtClean="0">
                          <a:solidFill>
                            <a:srgbClr val="FF0000"/>
                          </a:solidFill>
                        </a:rPr>
                        <a:t>Programing</a:t>
                      </a:r>
                      <a:r>
                        <a:rPr kumimoji="1" lang="en-US" altLang="ja-JP" sz="2400" dirty="0" smtClean="0"/>
                        <a:t>)</a:t>
                      </a:r>
                      <a:endParaRPr kumimoji="1" lang="ja-JP" altLang="en-US" sz="2400" dirty="0"/>
                    </a:p>
                  </a:txBody>
                  <a:tcPr anchor="ctr"/>
                </a:tc>
              </a:tr>
              <a:tr h="1620577">
                <a:tc>
                  <a:txBody>
                    <a:bodyPr/>
                    <a:lstStyle/>
                    <a:p>
                      <a:pPr algn="ctr"/>
                      <a:r>
                        <a:rPr kumimoji="1" lang="ja-JP" altLang="en-US" sz="3600" dirty="0" smtClean="0">
                          <a:solidFill>
                            <a:srgbClr val="FF0000"/>
                          </a:solidFill>
                        </a:rPr>
                        <a:t>要求</a:t>
                      </a:r>
                      <a:endParaRPr kumimoji="1" lang="en-US" altLang="ja-JP" sz="3600" dirty="0" smtClean="0">
                        <a:solidFill>
                          <a:srgbClr val="FF0000"/>
                        </a:solidFill>
                      </a:endParaRPr>
                    </a:p>
                    <a:p>
                      <a:pPr algn="ctr"/>
                      <a:r>
                        <a:rPr kumimoji="1" lang="ja-JP" altLang="en-US" sz="3200" dirty="0" smtClean="0"/>
                        <a:t>（と</a:t>
                      </a:r>
                      <a:r>
                        <a:rPr kumimoji="1" lang="ja-JP" altLang="en-US" sz="3200" dirty="0" smtClean="0">
                          <a:solidFill>
                            <a:srgbClr val="0070C0"/>
                          </a:solidFill>
                        </a:rPr>
                        <a:t>出荷</a:t>
                      </a:r>
                      <a:r>
                        <a:rPr kumimoji="1" lang="ja-JP" altLang="en-US" sz="3200" dirty="0" smtClean="0"/>
                        <a:t>）</a:t>
                      </a:r>
                      <a:endParaRPr kumimoji="1" lang="ja-JP" altLang="en-US" sz="3200" dirty="0"/>
                    </a:p>
                  </a:txBody>
                  <a:tcPr anchor="ctr"/>
                </a:tc>
                <a:tc>
                  <a:txBody>
                    <a:bodyPr/>
                    <a:lstStyle/>
                    <a:p>
                      <a:pPr algn="ctr"/>
                      <a:r>
                        <a:rPr kumimoji="1" lang="ja-JP" altLang="en-US" sz="3600" dirty="0" smtClean="0">
                          <a:solidFill>
                            <a:srgbClr val="FF0000"/>
                          </a:solidFill>
                        </a:rPr>
                        <a:t>設計</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c>
                  <a:txBody>
                    <a:bodyPr/>
                    <a:lstStyle/>
                    <a:p>
                      <a:pPr algn="ctr"/>
                      <a:r>
                        <a:rPr kumimoji="1" lang="ja-JP" altLang="en-US" sz="3600" dirty="0" smtClean="0">
                          <a:solidFill>
                            <a:srgbClr val="FF0000"/>
                          </a:solidFill>
                        </a:rPr>
                        <a:t>実装</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r>
            </a:tbl>
          </a:graphicData>
        </a:graphic>
      </p:graphicFrame>
      <p:sp>
        <p:nvSpPr>
          <p:cNvPr id="5" name="テキスト ボックス 4"/>
          <p:cNvSpPr txBox="1"/>
          <p:nvPr/>
        </p:nvSpPr>
        <p:spPr>
          <a:xfrm>
            <a:off x="2303590" y="1436556"/>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7904356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4"/>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1039962815"/>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8416</TotalTime>
  <Words>1319</Words>
  <Application>Microsoft Macintosh PowerPoint</Application>
  <PresentationFormat>画面に合わせる (4:3)</PresentationFormat>
  <Paragraphs>242</Paragraphs>
  <Slides>40</Slides>
  <Notes>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40</vt:i4>
      </vt:variant>
    </vt:vector>
  </HeadingPairs>
  <TitlesOfParts>
    <vt:vector size="49" baseType="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Scrum Guide より</vt:lpstr>
      <vt:lpstr>SAFe (19%)</vt:lpstr>
      <vt:lpstr>技術プラクティス寄りの方法論</vt:lpstr>
      <vt:lpstr>スケール階層と手法自体の大きさ</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イベント概要</vt:lpstr>
      <vt:lpstr>Nexusスプリントプランニング</vt:lpstr>
      <vt:lpstr>Nexusスプリントプランニング</vt:lpstr>
      <vt:lpstr>Nexusデイリースクラム</vt:lpstr>
      <vt:lpstr>Nexusデイリースクラム</vt:lpstr>
      <vt:lpstr>Nexusスプリントレビュー</vt:lpstr>
      <vt:lpstr>Nexusスプリントレビュー</vt:lpstr>
      <vt:lpstr>Nexusスプリントレトロスペクティブ</vt:lpstr>
      <vt:lpstr>Nexusスプリントレトロスペクティブ</vt:lpstr>
      <vt:lpstr>リファインメント</vt:lpstr>
      <vt:lpstr>Nexusの作成物</vt:lpstr>
      <vt:lpstr>プロダクトバックログ</vt:lpstr>
      <vt:lpstr>Nexusスプリントバックログ</vt:lpstr>
      <vt:lpstr>バックログとスプリントゴール</vt:lpstr>
      <vt:lpstr>統合インクリメント</vt:lpstr>
      <vt:lpstr>作成物の透明性</vt:lpstr>
      <vt:lpstr>「完成」の定義</vt:lpstr>
      <vt:lpstr>Nexusについて質問等</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447</cp:revision>
  <dcterms:created xsi:type="dcterms:W3CDTF">2015-11-22T00:30:41Z</dcterms:created>
  <dcterms:modified xsi:type="dcterms:W3CDTF">2016-01-15T11:22:42Z</dcterms:modified>
</cp:coreProperties>
</file>